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76" r:id="rId9"/>
    <p:sldId id="280" r:id="rId10"/>
    <p:sldId id="264" r:id="rId11"/>
    <p:sldId id="265" r:id="rId12"/>
    <p:sldId id="266" r:id="rId13"/>
    <p:sldId id="277" r:id="rId14"/>
    <p:sldId id="267" r:id="rId15"/>
    <p:sldId id="269" r:id="rId16"/>
    <p:sldId id="270" r:id="rId17"/>
    <p:sldId id="271" r:id="rId18"/>
    <p:sldId id="273" r:id="rId19"/>
    <p:sldId id="268" r:id="rId20"/>
    <p:sldId id="278" r:id="rId21"/>
    <p:sldId id="279" r:id="rId22"/>
    <p:sldId id="28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BF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69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52954-1BE6-407F-901E-81CC3B84D704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5D2308-9D96-42B8-A3E0-E83ABD1B1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214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D2308-9D96-42B8-A3E0-E83ABD1B1DA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513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867B6-21F5-49DD-8F1C-99C082FE448C}" type="datetimeFigureOut">
              <a:rPr lang="ru-RU" smtClean="0"/>
              <a:pPr/>
              <a:t>06.09.2021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E323-A371-43AE-A3FC-F449D51A18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867B6-21F5-49DD-8F1C-99C082FE448C}" type="datetimeFigureOut">
              <a:rPr lang="ru-RU" smtClean="0"/>
              <a:pPr/>
              <a:t>06.09.2021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E323-A371-43AE-A3FC-F449D51A18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867B6-21F5-49DD-8F1C-99C082FE448C}" type="datetimeFigureOut">
              <a:rPr lang="ru-RU" smtClean="0"/>
              <a:pPr/>
              <a:t>06.09.2021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E323-A371-43AE-A3FC-F449D51A18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867B6-21F5-49DD-8F1C-99C082FE448C}" type="datetimeFigureOut">
              <a:rPr lang="ru-RU" smtClean="0"/>
              <a:pPr/>
              <a:t>06.09.2021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E323-A371-43AE-A3FC-F449D51A18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867B6-21F5-49DD-8F1C-99C082FE448C}" type="datetimeFigureOut">
              <a:rPr lang="ru-RU" smtClean="0"/>
              <a:pPr/>
              <a:t>06.09.2021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E323-A371-43AE-A3FC-F449D51A18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867B6-21F5-49DD-8F1C-99C082FE448C}" type="datetimeFigureOut">
              <a:rPr lang="ru-RU" smtClean="0"/>
              <a:pPr/>
              <a:t>06.09.2021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E323-A371-43AE-A3FC-F449D51A18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867B6-21F5-49DD-8F1C-99C082FE448C}" type="datetimeFigureOut">
              <a:rPr lang="ru-RU" smtClean="0"/>
              <a:pPr/>
              <a:t>06.09.2021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E323-A371-43AE-A3FC-F449D51A18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867B6-21F5-49DD-8F1C-99C082FE448C}" type="datetimeFigureOut">
              <a:rPr lang="ru-RU" smtClean="0"/>
              <a:pPr/>
              <a:t>06.09.2021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E323-A371-43AE-A3FC-F449D51A18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867B6-21F5-49DD-8F1C-99C082FE448C}" type="datetimeFigureOut">
              <a:rPr lang="ru-RU" smtClean="0"/>
              <a:pPr/>
              <a:t>06.09.2021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E323-A371-43AE-A3FC-F449D51A18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867B6-21F5-49DD-8F1C-99C082FE448C}" type="datetimeFigureOut">
              <a:rPr lang="ru-RU" smtClean="0"/>
              <a:pPr/>
              <a:t>06.09.2021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E323-A371-43AE-A3FC-F449D51A18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867B6-21F5-49DD-8F1C-99C082FE448C}" type="datetimeFigureOut">
              <a:rPr lang="ru-RU" smtClean="0"/>
              <a:pPr/>
              <a:t>06.09.2021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E323-A371-43AE-A3FC-F449D51A18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для деловой\Рисунок2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User\Desktop\для деловой\Рисунок1б.pn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0" y="0"/>
            <a:ext cx="9155113" cy="6900863"/>
          </a:xfrm>
          <a:prstGeom prst="frame">
            <a:avLst>
              <a:gd name="adj1" fmla="val 1820"/>
            </a:avLst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867B6-21F5-49DD-8F1C-99C082FE448C}" type="datetimeFigureOut">
              <a:rPr lang="ru-RU" smtClean="0"/>
              <a:pPr/>
              <a:t>06.09.2021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5E323-A371-43AE-A3FC-F449D51A187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 cap="none" spc="0">
          <a:ln>
            <a:prstDash val="solid"/>
          </a:ln>
          <a:solidFill>
            <a:srgbClr val="2D223A"/>
          </a:solidFill>
          <a:effectLst>
            <a:outerShdw blurRad="88000" dist="50800" dir="5040000" algn="tl">
              <a:schemeClr val="accent4">
                <a:tint val="80000"/>
                <a:satMod val="250000"/>
                <a:alpha val="45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&#1089;&#1090;&#1072;&#1088;&#1086;&#1075;&#1086;&#1083;&#1100;&#1095;&#1080;&#1093;&#1080;&#1085;&#1089;&#1082;&#1072;&#1103;&#1096;&#1082;&#1086;&#1083;&#1072;.&#1074;&#1080;&#1095;&#1091;&#1075;&#1089;&#1082;&#1080;&#1081;-&#1088;&#1086;&#1086;.&#1088;&#1092;/" TargetMode="External"/><Relationship Id="rId4" Type="http://schemas.openxmlformats.org/officeDocument/2006/relationships/hyperlink" Target="https://vk.com/id36045681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2412408" cy="20103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42893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Исторический музей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   МКОУ Старогольчихинская основная школа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2564904"/>
            <a:ext cx="7776864" cy="388843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Ивановская область Вичугский район д. Старая Гольчиха д.70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8(49354)9-44-88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Номинация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«Паспортизированные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музеи»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66"/>
    </mc:Choice>
    <mc:Fallback>
      <p:transition spd="slow" advTm="1076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7920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Экскурсионная деятельность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8863" y="895701"/>
            <a:ext cx="8566720" cy="100811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В связи с коронавирусной инфекцией количество экскурсий сократилось. Всего за 2020-2021 учебный год было проведено 9 экскурсий.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8" y="1695183"/>
            <a:ext cx="4184836" cy="27674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892" y="3727457"/>
            <a:ext cx="3816424" cy="29326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9234" y="4538335"/>
            <a:ext cx="4361204" cy="19349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/>
              <a:t>Экскурсии для младших школьников, посвященные теме «Великая Отечественная война»; обзорная экскурсия для руководства Октябрьского поселения, для Совета ветеранов Вичугского муниципального района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892" y="1556792"/>
            <a:ext cx="3816424" cy="271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4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0"/>
            <a:ext cx="7772400" cy="899576"/>
          </a:xfrm>
        </p:spPr>
        <p:txBody>
          <a:bodyPr/>
          <a:lstStyle/>
          <a:p>
            <a:r>
              <a:rPr lang="ru-RU" dirty="0" smtClean="0"/>
              <a:t>Наши достижения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764704"/>
            <a:ext cx="2699792" cy="40810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0" y="764704"/>
            <a:ext cx="4429177" cy="31318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592879"/>
            <a:ext cx="2962334" cy="41490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528"/>
            <a:ext cx="4067944" cy="277178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7504" y="3212976"/>
            <a:ext cx="4222982" cy="9361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Замглавы администрации Вичугского муниципального района Бухова И.В. вручает награды победителям конкурса « От героев былых времен»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4590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1"/>
            <a:ext cx="7772400" cy="1080120"/>
          </a:xfrm>
        </p:spPr>
        <p:txBody>
          <a:bodyPr/>
          <a:lstStyle/>
          <a:p>
            <a:r>
              <a:rPr lang="ru-RU" dirty="0" smtClean="0"/>
              <a:t>Наши достижения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94729"/>
            <a:ext cx="5436394" cy="46685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9512" y="5763271"/>
            <a:ext cx="5436394" cy="9780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Ширяев Евгений, ученик 9 класса финалист конкурса сочинений « «Без срока давности»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68144" y="1094729"/>
            <a:ext cx="3096344" cy="56466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 для финалистов конкурса была разнообразной: экскурсии на Поклонной горе в музее Победы, ВДНХ, парк «Патриот».  Неизгладимое впечатление на нас произвела новая интерактивная уникальная экскурсия «Подвиг народа», выставка оружия Победы, Храм Победы и Дорога Памяти в парке «Патриот».</a:t>
            </a:r>
            <a:endParaRPr lang="ru-RU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9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2" y="364072"/>
            <a:ext cx="8784976" cy="6462718"/>
          </a:xfrm>
        </p:spPr>
      </p:pic>
      <p:sp>
        <p:nvSpPr>
          <p:cNvPr id="5" name="Прямоугольник 4"/>
          <p:cNvSpPr/>
          <p:nvPr/>
        </p:nvSpPr>
        <p:spPr>
          <a:xfrm>
            <a:off x="-8124" y="116632"/>
            <a:ext cx="9073008" cy="21602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7 мая 2021 года гостиница Измайлово «Дельта» г. Москва распахнула свои двери финалистам и их наставникам Всероссийского конкурса «Без срока давности». От Ивановской области приехали 3 финалиста, в том числе ученик 9 класса МКОУ Старогольчихинская основная школа Ширяев Евгений. Со всех регионов нашей необъятной страны прибывали ребята в Москву на торжественные мероприятия. «Без срока давности» – просветительский проект, инициированный Президентом России Владимиром Путиным и направленный на сохранение у современников памяти о Великой Отечественной войне. Итоги конкурса были озвучены на торжественном вручении наград победителям и призерам конкурса 8 мая на Поклонной горе в Зале Славы со скульптурой солдата-победителя. Награды вручали министр просвещения РФ Кравцов С.С., ветераны Великой Отечественной войны, заслуженные артисты Российской Федерации.</a:t>
            </a:r>
          </a:p>
        </p:txBody>
      </p:sp>
    </p:spTree>
    <p:extLst>
      <p:ext uri="{BB962C8B-B14F-4D97-AF65-F5344CB8AC3E}">
        <p14:creationId xmlns:p14="http://schemas.microsoft.com/office/powerpoint/2010/main" val="177331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74867"/>
            <a:ext cx="3835400" cy="56769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080120"/>
          </a:xfrm>
        </p:spPr>
        <p:txBody>
          <a:bodyPr/>
          <a:lstStyle/>
          <a:p>
            <a:r>
              <a:rPr lang="ru-RU" dirty="0" smtClean="0"/>
              <a:t>Издательская деятельность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3744416" cy="28062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" t="3355"/>
          <a:stretch/>
        </p:blipFill>
        <p:spPr>
          <a:xfrm>
            <a:off x="5841628" y="2420888"/>
            <a:ext cx="3219822" cy="41490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21665"/>
          <a:stretch/>
        </p:blipFill>
        <p:spPr>
          <a:xfrm>
            <a:off x="1835696" y="3068960"/>
            <a:ext cx="3672408" cy="36450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6093296"/>
            <a:ext cx="5184576" cy="6206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Опубликованы работы Беззубова С.С.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538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7" t="15923" r="28344" b="11286"/>
          <a:stretch/>
        </p:blipFill>
        <p:spPr>
          <a:xfrm>
            <a:off x="481311" y="828608"/>
            <a:ext cx="3312368" cy="23244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56690"/>
            <a:ext cx="4141704" cy="28803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5" y="188641"/>
            <a:ext cx="8390176" cy="12241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Культурно-массовая деятельность музея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3139917"/>
            <a:ext cx="4104456" cy="295232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5267" y="5661247"/>
            <a:ext cx="9058733" cy="9865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Важным событием школьного музея стала встреча людей, заинтересованных в развитии краеведения Ивановской области, что свидетельствует о том, что музей, прежде всего, образовательное пространство.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477" y="3074268"/>
            <a:ext cx="3996813" cy="266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4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6" y="116632"/>
            <a:ext cx="4572000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10" t="14722" r="3642" b="-763"/>
          <a:stretch/>
        </p:blipFill>
        <p:spPr>
          <a:xfrm>
            <a:off x="3851920" y="3398722"/>
            <a:ext cx="5197990" cy="33666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4" r="1006" b="5271"/>
          <a:stretch/>
        </p:blipFill>
        <p:spPr>
          <a:xfrm>
            <a:off x="80253" y="3398722"/>
            <a:ext cx="4608513" cy="33363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766" y="116632"/>
            <a:ext cx="4352013" cy="326401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02766" y="2564904"/>
            <a:ext cx="4401482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Встреча с музыкантом Беловым В.Г.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851920" y="5993904"/>
            <a:ext cx="4968552" cy="6034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Встреча с Сориным Владимиром Моисеевичем, членом поэтического клуба «Парус». Г.Вичуга.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349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9"/>
            <a:ext cx="7772400" cy="115212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Районные краеведческие чтения на базе нашего школьного музея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40805"/>
            <a:ext cx="3707904" cy="2448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4" y="1273241"/>
            <a:ext cx="4067944" cy="28889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219" r="-2533"/>
          <a:stretch/>
        </p:blipFill>
        <p:spPr>
          <a:xfrm>
            <a:off x="4751512" y="3861048"/>
            <a:ext cx="4392488" cy="28203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88" y="3635983"/>
            <a:ext cx="4103440" cy="307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16632"/>
            <a:ext cx="8280920" cy="576064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effectLst/>
              </a:rPr>
              <a:t>Встреча с блокадницей Ленинграда Ясниковой Лилией Владимировной. январь 2021 г. </a:t>
            </a:r>
            <a:endParaRPr lang="ru-RU" sz="1800" dirty="0"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9" t="10929" r="1639" b="-10929"/>
          <a:stretch/>
        </p:blipFill>
        <p:spPr>
          <a:xfrm>
            <a:off x="4523052" y="692696"/>
            <a:ext cx="4392488" cy="32943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3" t="22041" r="4121" b="-10094"/>
          <a:stretch/>
        </p:blipFill>
        <p:spPr>
          <a:xfrm>
            <a:off x="392290" y="692696"/>
            <a:ext cx="4248472" cy="32943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10502" r="19586"/>
          <a:stretch/>
        </p:blipFill>
        <p:spPr>
          <a:xfrm>
            <a:off x="5352838" y="3429000"/>
            <a:ext cx="3652594" cy="33704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90" y="3429000"/>
            <a:ext cx="493204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1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7628384" cy="57212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2182" y="-387424"/>
            <a:ext cx="7772400" cy="1470025"/>
          </a:xfrm>
        </p:spPr>
        <p:txBody>
          <a:bodyPr/>
          <a:lstStyle/>
          <a:p>
            <a:r>
              <a:rPr lang="ru-RU" dirty="0" smtClean="0"/>
              <a:t>Исследовательские работы</a:t>
            </a:r>
            <a:endParaRPr lang="ru-RU" dirty="0"/>
          </a:p>
        </p:txBody>
      </p:sp>
      <p:pic>
        <p:nvPicPr>
          <p:cNvPr id="4" name="Picture 2" descr="http://us.cdn4.123rf.com/168nwm/dazdraperma/dazdraperma1104/dazdraperma110400056/9396530-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21119" y="4157765"/>
            <a:ext cx="2773553" cy="24928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2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9672" y="260648"/>
            <a:ext cx="6912768" cy="864096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32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Информация о паспортизации</a:t>
            </a:r>
            <a:br>
              <a:rPr lang="ru-RU" sz="32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8352928" cy="2016224"/>
          </a:xfrm>
        </p:spPr>
        <p:txBody>
          <a:bodyPr/>
          <a:lstStyle/>
          <a:p>
            <a:pPr lvl="0" algn="l">
              <a:lnSpc>
                <a:spcPct val="150000"/>
              </a:lnSpc>
              <a:spcBef>
                <a:spcPts val="0"/>
              </a:spcBef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Музей зарегистрирован отделом образования администрации Вичугского МУАР Ивановской области 16 июля 2014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года        Свидетельство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№ 15425</a:t>
            </a:r>
          </a:p>
        </p:txBody>
      </p:sp>
      <p:pic>
        <p:nvPicPr>
          <p:cNvPr id="4" name="Picture 2" descr="http://us.cdn4.123rf.com/168nwm/dazdraperma/dazdraperma1104/dazdraperma110400056/9396530-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084168" y="4149080"/>
            <a:ext cx="2773553" cy="2492896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" t="8727" r="15153" b="11222"/>
          <a:stretch/>
        </p:blipFill>
        <p:spPr>
          <a:xfrm>
            <a:off x="370763" y="1628800"/>
            <a:ext cx="3769190" cy="51125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5" t="3413" r="1170"/>
          <a:stretch/>
        </p:blipFill>
        <p:spPr>
          <a:xfrm>
            <a:off x="4788024" y="1628800"/>
            <a:ext cx="334441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3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233239"/>
            <a:ext cx="4320480" cy="6336704"/>
          </a:xfrm>
          <a:prstGeom prst="rect">
            <a:avLst/>
          </a:prstGeom>
        </p:spPr>
      </p:pic>
      <p:pic>
        <p:nvPicPr>
          <p:cNvPr id="6" name="Picture 11"/>
          <p:cNvPicPr/>
          <p:nvPr/>
        </p:nvPicPr>
        <p:blipFill>
          <a:blip r:embed="rId3"/>
          <a:stretch>
            <a:fillRect/>
          </a:stretch>
        </p:blipFill>
        <p:spPr>
          <a:xfrm>
            <a:off x="4772397" y="229866"/>
            <a:ext cx="4176464" cy="63389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75656" y="260648"/>
            <a:ext cx="6624736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На Всероссийском конкурсе «Человек в истории. Россия- </a:t>
            </a:r>
            <a:r>
              <a:rPr lang="en-US" sz="1400" dirty="0" smtClean="0"/>
              <a:t>X</a:t>
            </a:r>
            <a:r>
              <a:rPr lang="ru-RU" sz="1400" dirty="0" smtClean="0"/>
              <a:t>Х век» наши исследовательские работы  получили признание как работы, выполненные на высоком уровне.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9833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3"/>
          <p:cNvPicPr/>
          <p:nvPr/>
        </p:nvPicPr>
        <p:blipFill>
          <a:blip r:embed="rId2"/>
          <a:stretch>
            <a:fillRect/>
          </a:stretch>
        </p:blipFill>
        <p:spPr>
          <a:xfrm>
            <a:off x="2411760" y="620688"/>
            <a:ext cx="2880320" cy="3744416"/>
          </a:xfrm>
          <a:prstGeom prst="rect">
            <a:avLst/>
          </a:prstGeom>
        </p:spPr>
      </p:pic>
      <p:pic>
        <p:nvPicPr>
          <p:cNvPr id="4" name="Picture 19"/>
          <p:cNvPicPr/>
          <p:nvPr/>
        </p:nvPicPr>
        <p:blipFill>
          <a:blip r:embed="rId3"/>
          <a:stretch>
            <a:fillRect/>
          </a:stretch>
        </p:blipFill>
        <p:spPr>
          <a:xfrm>
            <a:off x="179512" y="188641"/>
            <a:ext cx="2592288" cy="3456384"/>
          </a:xfrm>
          <a:prstGeom prst="rect">
            <a:avLst/>
          </a:prstGeom>
        </p:spPr>
      </p:pic>
      <p:pic>
        <p:nvPicPr>
          <p:cNvPr id="6" name="Picture 15"/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4773075" y="1787764"/>
            <a:ext cx="4792378" cy="332232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40320" y="4149080"/>
            <a:ext cx="4680520" cy="16921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 smtClean="0"/>
              <a:t>Волкова Валерия  ученица 9 класса, член Совета музея школы представила свои работы на </a:t>
            </a:r>
            <a:r>
              <a:rPr lang="en-US" sz="1600" dirty="0" smtClean="0"/>
              <a:t>XII, XIII</a:t>
            </a:r>
            <a:r>
              <a:rPr lang="ru-RU" sz="1600" dirty="0"/>
              <a:t> </a:t>
            </a:r>
            <a:r>
              <a:rPr lang="ru-RU" sz="1600" dirty="0" smtClean="0"/>
              <a:t>областных краеведческих чтениях, а также приняла участие во Всероссийской конференции «Мой вклад в величие России»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31227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6633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Конец.</a:t>
            </a:r>
            <a:br>
              <a:rPr lang="ru-RU" dirty="0" smtClean="0"/>
            </a:br>
            <a:r>
              <a:rPr lang="ru-RU" dirty="0" smtClean="0"/>
              <a:t>Спасибо за внимание.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5890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461" y="47356"/>
            <a:ext cx="8678208" cy="1008111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2000" dirty="0" smtClean="0">
                <a:ln>
                  <a:noFill/>
                </a:ln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n>
                  <a:noFill/>
                </a:ln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n>
                  <a:noFill/>
                </a:ln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n>
                  <a:noFill/>
                </a:ln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ln>
                  <a:noFill/>
                </a:ln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Руководитель </a:t>
            </a:r>
            <a:r>
              <a:rPr lang="ru-RU" sz="2000" dirty="0">
                <a:ln>
                  <a:noFill/>
                </a:ln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школьного музея Смирнова Любовь Тихоновна, </a:t>
            </a:r>
            <a:br>
              <a:rPr lang="ru-RU" sz="2000" dirty="0">
                <a:ln>
                  <a:noFill/>
                </a:ln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ln>
                  <a:noFill/>
                </a:ln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зам. директора школы по УВР, учитель </a:t>
            </a:r>
            <a:r>
              <a:rPr lang="ru-RU" sz="1600" dirty="0" smtClean="0">
                <a:ln>
                  <a:noFill/>
                </a:ln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истории и английского языка</a:t>
            </a:r>
            <a:r>
              <a:rPr lang="ru-RU" sz="1600" dirty="0">
                <a:ln>
                  <a:noFill/>
                </a:ln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n>
                  <a:noFill/>
                </a:ln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20257" y="1143175"/>
            <a:ext cx="4176464" cy="2808312"/>
          </a:xfrm>
        </p:spPr>
        <p:txBody>
          <a:bodyPr>
            <a:norm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endParaRPr lang="ru-RU" sz="12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endParaRPr lang="ru-RU" sz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0"/>
              </a:spcBef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56" y="908720"/>
            <a:ext cx="1944216" cy="2867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932" y="1033739"/>
            <a:ext cx="2053473" cy="31097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05585" y="3863453"/>
            <a:ext cx="6646150" cy="2877915"/>
          </a:xfrm>
          <a:prstGeom prst="rect">
            <a:avLst/>
          </a:prstGeom>
          <a:gradFill>
            <a:gsLst>
              <a:gs pos="0">
                <a:schemeClr val="lt1">
                  <a:tint val="40000"/>
                  <a:satMod val="350000"/>
                </a:schemeClr>
              </a:gs>
              <a:gs pos="57000">
                <a:schemeClr val="lt1">
                  <a:tint val="45000"/>
                  <a:shade val="99000"/>
                  <a:satMod val="350000"/>
                </a:schemeClr>
              </a:gs>
              <a:gs pos="100000">
                <a:schemeClr val="lt1">
                  <a:shade val="20000"/>
                  <a:satMod val="255000"/>
                </a:schemeClr>
              </a:gs>
            </a:gsLst>
          </a:gradFill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4958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Смирнова Л.Т. является Почетным педагогом системы образования Вичугского муниципального района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 2021 г.  награждена</a:t>
            </a:r>
            <a:r>
              <a:rPr lang="ru-RU" sz="12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Благодарностью Министерства Просвещения Российской Федерации за вклад в формирование гражданско-патриотической позиции обучающихся образовательных организаций Российской Федерации, а также за высокий уровень подготовки финалиста, федерального этапа Всероссийского конкурса сочинений «Без срока давности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 она - создатель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профессиональной команды школьного музея МКОУ Старогольчихинская основная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школа. В сотрудничестве с педагогом музея Беззубовым С.С. Учащиеся школы добились высоких результатов.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49580" algn="just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</a:pPr>
            <a:endParaRPr lang="ru-RU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12549" y="908720"/>
            <a:ext cx="4417008" cy="2772308"/>
          </a:xfrm>
          <a:prstGeom prst="rect">
            <a:avLst/>
          </a:prstGeom>
          <a:gradFill>
            <a:gsLst>
              <a:gs pos="0">
                <a:schemeClr val="lt1">
                  <a:tint val="40000"/>
                  <a:satMod val="350000"/>
                </a:schemeClr>
              </a:gs>
              <a:gs pos="85000">
                <a:schemeClr val="lt1">
                  <a:tint val="45000"/>
                  <a:shade val="99000"/>
                  <a:satMod val="350000"/>
                </a:schemeClr>
              </a:gs>
              <a:gs pos="100000">
                <a:schemeClr val="lt1">
                  <a:shade val="20000"/>
                  <a:satMod val="255000"/>
                </a:schemeClr>
              </a:gs>
            </a:gsLst>
          </a:gradFill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4958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Профессиональный стаж педагога - 44 года, учитель высшей категории.</a:t>
            </a:r>
            <a:r>
              <a:rPr lang="ru-RU" sz="1500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Активный участник конкурсов: Всероссийский педагогический конкурс «Воспитание патриота и гражданина России 21 века» (победитель); Всероссийский педагогический конкурс «Педагогические секреты»;</a:t>
            </a:r>
            <a:r>
              <a:rPr lang="ru-RU" sz="1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Всероссийское тестирование педагогов «Информационно-коммуникационные технологии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профессиональной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деятельности» (победитель);</a:t>
            </a:r>
            <a:r>
              <a:rPr lang="ru-RU" sz="1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Областной конкурс- фестиваль воспитательных программ «Воспитать гражданина».</a:t>
            </a:r>
          </a:p>
        </p:txBody>
      </p:sp>
      <p:pic>
        <p:nvPicPr>
          <p:cNvPr id="4" name="Picture 2" descr="http://us.cdn4.123rf.com/168nwm/dazdraperma/dazdraperma1104/dazdraperma110400056/9396530-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370447" y="4055962"/>
            <a:ext cx="2773553" cy="24928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26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chemeClr val="bg2"/>
            </a:gs>
            <a:gs pos="74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0004" y="188640"/>
            <a:ext cx="7772400" cy="893961"/>
          </a:xfrm>
        </p:spPr>
        <p:txBody>
          <a:bodyPr/>
          <a:lstStyle/>
          <a:p>
            <a:r>
              <a:rPr lang="ru-RU" dirty="0" smtClean="0"/>
              <a:t>История создания музея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1" y="1082601"/>
            <a:ext cx="8678209" cy="5559375"/>
          </a:xfrm>
          <a:solidFill>
            <a:schemeClr val="bg1"/>
          </a:solidFill>
        </p:spPr>
        <p:txBody>
          <a:bodyPr/>
          <a:lstStyle/>
          <a:p>
            <a:pPr lvl="0" algn="l">
              <a:spcBef>
                <a:spcPts val="0"/>
              </a:spcBef>
            </a:pPr>
            <a:r>
              <a:rPr lang="ru-RU" sz="1800" dirty="0">
                <a:solidFill>
                  <a:prstClr val="black"/>
                </a:solidFill>
              </a:rPr>
              <a:t>1975 год. Создание школьного музея.  Первый руководитель: учитель истории, директор школы Смирнова Руфина Николаевна. Сбором экспонатов занимались пионеры под руководством учителя труда, фронтовика Андреева Аркадия Федоровича.</a:t>
            </a:r>
          </a:p>
          <a:p>
            <a:pPr lvl="0" algn="l">
              <a:spcBef>
                <a:spcPts val="0"/>
              </a:spcBef>
            </a:pPr>
            <a:r>
              <a:rPr lang="ru-RU" sz="1800" dirty="0">
                <a:solidFill>
                  <a:prstClr val="black"/>
                </a:solidFill>
              </a:rPr>
              <a:t>80-е годы. Музей прекратил свое существование.</a:t>
            </a:r>
          </a:p>
          <a:p>
            <a:pPr lvl="0" algn="l">
              <a:spcBef>
                <a:spcPts val="0"/>
              </a:spcBef>
            </a:pPr>
            <a:r>
              <a:rPr lang="ru-RU" sz="1800" dirty="0">
                <a:solidFill>
                  <a:prstClr val="black"/>
                </a:solidFill>
              </a:rPr>
              <a:t>Середина 90-х годов – возобновление деятельности школьного музея и активизация поисковой и краеведческой работы</a:t>
            </a:r>
          </a:p>
          <a:p>
            <a:pPr lvl="0" algn="l">
              <a:spcBef>
                <a:spcPts val="0"/>
              </a:spcBef>
            </a:pPr>
            <a:r>
              <a:rPr lang="ru-RU" sz="1800" dirty="0">
                <a:solidFill>
                  <a:prstClr val="black"/>
                </a:solidFill>
              </a:rPr>
              <a:t>2010 год- Открытие экспозиции « Поклонимся великим тем годам!»</a:t>
            </a:r>
          </a:p>
          <a:p>
            <a:pPr lvl="0" algn="l">
              <a:spcBef>
                <a:spcPts val="0"/>
              </a:spcBef>
            </a:pPr>
            <a:r>
              <a:rPr lang="ru-RU" sz="1800" dirty="0">
                <a:solidFill>
                  <a:prstClr val="black"/>
                </a:solidFill>
              </a:rPr>
              <a:t>2012 год- Открытие нового школьного музея в отдельном помещении</a:t>
            </a:r>
          </a:p>
          <a:p>
            <a:pPr lvl="0" algn="l">
              <a:spcBef>
                <a:spcPts val="0"/>
              </a:spcBef>
            </a:pPr>
            <a:r>
              <a:rPr lang="ru-RU" sz="1800" dirty="0">
                <a:solidFill>
                  <a:prstClr val="black"/>
                </a:solidFill>
              </a:rPr>
              <a:t>2014 год  Паспортизация школьного музея</a:t>
            </a:r>
          </a:p>
          <a:p>
            <a:pPr lvl="0" algn="l">
              <a:spcBef>
                <a:spcPts val="0"/>
              </a:spcBef>
            </a:pPr>
            <a:r>
              <a:rPr lang="ru-RU" sz="1800" dirty="0">
                <a:solidFill>
                  <a:prstClr val="black"/>
                </a:solidFill>
              </a:rPr>
              <a:t>2015 год открытие нового зала « Помнить, чтобы жить!»</a:t>
            </a:r>
          </a:p>
          <a:p>
            <a:pPr lvl="0" algn="l">
              <a:spcBef>
                <a:spcPts val="0"/>
              </a:spcBef>
            </a:pPr>
            <a:r>
              <a:rPr lang="ru-RU" sz="1800" dirty="0">
                <a:solidFill>
                  <a:prstClr val="black"/>
                </a:solidFill>
              </a:rPr>
              <a:t>2017 год – 110-летний юбилей школы Открыта экспозиция  « И свяжет школа нить времен!»</a:t>
            </a:r>
          </a:p>
          <a:p>
            <a:pPr lvl="0" algn="l">
              <a:spcBef>
                <a:spcPts val="0"/>
              </a:spcBef>
            </a:pPr>
            <a:r>
              <a:rPr lang="ru-RU" sz="1800" dirty="0">
                <a:solidFill>
                  <a:prstClr val="black"/>
                </a:solidFill>
              </a:rPr>
              <a:t>2018 год – экспозиция « Армейский чемоданчик»</a:t>
            </a:r>
          </a:p>
          <a:p>
            <a:pPr lvl="0" algn="l">
              <a:spcBef>
                <a:spcPts val="0"/>
              </a:spcBef>
            </a:pPr>
            <a:r>
              <a:rPr lang="ru-RU" sz="1800" dirty="0">
                <a:solidFill>
                  <a:prstClr val="black"/>
                </a:solidFill>
              </a:rPr>
              <a:t>2018-2019 учебный год- оформление экспозиции «Война. Победа. Память». Великая Отечественная война в судьбе моих земляков к 75-й годовщине Великой Победы.</a:t>
            </a:r>
          </a:p>
          <a:p>
            <a:pPr lvl="0" algn="l">
              <a:spcBef>
                <a:spcPts val="0"/>
              </a:spcBef>
            </a:pPr>
            <a:r>
              <a:rPr lang="ru-RU" sz="1800" dirty="0">
                <a:solidFill>
                  <a:prstClr val="black"/>
                </a:solidFill>
              </a:rPr>
              <a:t>2020 год – Открытие экспозиции « </a:t>
            </a:r>
            <a:r>
              <a:rPr lang="ru-RU" sz="1800" dirty="0" smtClean="0">
                <a:solidFill>
                  <a:prstClr val="black"/>
                </a:solidFill>
              </a:rPr>
              <a:t>Нет </a:t>
            </a:r>
            <a:r>
              <a:rPr lang="ru-RU" sz="1800" dirty="0">
                <a:solidFill>
                  <a:prstClr val="black"/>
                </a:solidFill>
              </a:rPr>
              <a:t>в России семьи такой, где б не памятен был свой герой</a:t>
            </a:r>
            <a:r>
              <a:rPr lang="ru-RU" sz="1800" dirty="0" smtClean="0">
                <a:solidFill>
                  <a:prstClr val="black"/>
                </a:solidFill>
              </a:rPr>
              <a:t>…»</a:t>
            </a:r>
          </a:p>
          <a:p>
            <a:pPr lvl="0" algn="l">
              <a:spcBef>
                <a:spcPts val="0"/>
              </a:spcBef>
            </a:pPr>
            <a:r>
              <a:rPr lang="ru-RU" sz="1800" dirty="0" smtClean="0">
                <a:solidFill>
                  <a:prstClr val="black"/>
                </a:solidFill>
              </a:rPr>
              <a:t>2021 год – Выставка « В служении верном отчизне клянусь!»</a:t>
            </a:r>
            <a:endParaRPr lang="ru-RU" sz="1800" dirty="0">
              <a:solidFill>
                <a:prstClr val="black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2" descr="http://us.cdn4.123rf.com/168nwm/dazdraperma/dazdraperma1104/dazdraperma110400056/9396530-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524117" y="2685988"/>
            <a:ext cx="1653325" cy="1486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230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3" y="86767"/>
            <a:ext cx="8678208" cy="1254001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Совет музея 2021 г.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052736"/>
            <a:ext cx="8208912" cy="2376264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solidFill>
                  <a:schemeClr val="tx1"/>
                </a:solidFill>
              </a:rPr>
              <a:t>1.Смирнова Л.Т. – руководитель музея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</a:rPr>
              <a:t>2.Беззубов С.С. – учитель истории и обществознания, музейный педагог, краевед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</a:rPr>
              <a:t>3. Махова О.Я. – ветеран педагогического труда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</a:rPr>
              <a:t>4. Волкова Валерия 9 класс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</a:rPr>
              <a:t>5.Голубев Егор 9 класс</a:t>
            </a:r>
          </a:p>
          <a:p>
            <a:pPr algn="l"/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84168" y="5927688"/>
            <a:ext cx="2952328" cy="6206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Голубев Егор- экскурсовод музея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63688" y="5927688"/>
            <a:ext cx="4176464" cy="7920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Волкова Валерия- активная участница краеведческих чтений  и Всероссийских конкурсов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492896"/>
            <a:ext cx="4968552" cy="334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9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6955" y="332656"/>
            <a:ext cx="8174153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 базе школьного музея работают объединения </a:t>
            </a:r>
            <a:br>
              <a:rPr lang="ru-RU" dirty="0" smtClean="0"/>
            </a:br>
            <a:r>
              <a:rPr lang="ru-RU" dirty="0" smtClean="0"/>
              <a:t>« Поиск» и « Барс»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60848"/>
            <a:ext cx="3816424" cy="44644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204864"/>
            <a:ext cx="4283613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1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7" y="332656"/>
            <a:ext cx="8174154" cy="115212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Работа музея в информационном пространстве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73" y="1493691"/>
            <a:ext cx="3816424" cy="262503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06673" y="4365104"/>
            <a:ext cx="3528392" cy="72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 участие во Всероссийском проекте « Дорогами войны»</a:t>
            </a:r>
          </a:p>
          <a:p>
            <a:pPr algn="ctr"/>
            <a:r>
              <a:rPr lang="ru-RU" dirty="0" smtClean="0"/>
              <a:t>сентябрь2020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564" y="1493691"/>
            <a:ext cx="4635157" cy="3633148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11560" y="5331561"/>
            <a:ext cx="82461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vk.com/id360456814</a:t>
            </a:r>
            <a:endParaRPr lang="ru-RU" dirty="0" smtClean="0"/>
          </a:p>
          <a:p>
            <a:r>
              <a:rPr lang="ru-RU" dirty="0" smtClean="0"/>
              <a:t>Работа школьного музея освещается постоянно на страничке руководителя музея Смирновой Л.Т. « В Контакте»</a:t>
            </a:r>
          </a:p>
          <a:p>
            <a:r>
              <a:rPr lang="en-US" dirty="0">
                <a:hlinkClick r:id="rId5"/>
              </a:rPr>
              <a:t>http://</a:t>
            </a:r>
            <a:r>
              <a:rPr lang="ru-RU" dirty="0" err="1">
                <a:hlinkClick r:id="rId5"/>
              </a:rPr>
              <a:t>старогольчихинскаяшкола.вичугский-роо.рф</a:t>
            </a:r>
            <a:r>
              <a:rPr lang="ru-RU" dirty="0" smtClean="0">
                <a:hlinkClick r:id="rId5"/>
              </a:rPr>
              <a:t>/</a:t>
            </a:r>
            <a:r>
              <a:rPr lang="ru-RU" dirty="0" smtClean="0"/>
              <a:t> на сайте школы создан раздел « Школьный музей»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203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9"/>
            <a:ext cx="3096344" cy="23222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9532" y="2060848"/>
            <a:ext cx="3168352" cy="72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 школьном музее оформлен краеведческий вестник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3068960"/>
            <a:ext cx="4104456" cy="34956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40027"/>
            <a:ext cx="3529833" cy="620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9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96652"/>
            <a:ext cx="3816424" cy="62646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7" t="15750" r="3055" b="18102"/>
          <a:stretch/>
        </p:blipFill>
        <p:spPr>
          <a:xfrm>
            <a:off x="899592" y="296652"/>
            <a:ext cx="3672408" cy="601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9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еловой 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269</TotalTime>
  <Words>866</Words>
  <Application>Microsoft Office PowerPoint</Application>
  <PresentationFormat>Экран (4:3)</PresentationFormat>
  <Paragraphs>64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Tahoma</vt:lpstr>
      <vt:lpstr>Times New Roman</vt:lpstr>
      <vt:lpstr>деловой 6</vt:lpstr>
      <vt:lpstr>              Исторический музей          МКОУ Старогольчихинская основная школа</vt:lpstr>
      <vt:lpstr>Информация о паспортизации </vt:lpstr>
      <vt:lpstr>  Руководитель школьного музея Смирнова Любовь Тихоновна,  зам. директора школы по УВР, учитель истории и английского языка </vt:lpstr>
      <vt:lpstr>История создания музея</vt:lpstr>
      <vt:lpstr>Совет музея 2021 г.</vt:lpstr>
      <vt:lpstr>На базе школьного музея работают объединения  « Поиск» и « Барс»</vt:lpstr>
      <vt:lpstr>Работа музея в информационном пространстве</vt:lpstr>
      <vt:lpstr>Презентация PowerPoint</vt:lpstr>
      <vt:lpstr>Презентация PowerPoint</vt:lpstr>
      <vt:lpstr>Экскурсионная деятельность</vt:lpstr>
      <vt:lpstr>Наши достижения</vt:lpstr>
      <vt:lpstr>Наши достижения</vt:lpstr>
      <vt:lpstr>Презентация PowerPoint</vt:lpstr>
      <vt:lpstr>Издательская деятельность</vt:lpstr>
      <vt:lpstr>Культурно-массовая деятельность музея</vt:lpstr>
      <vt:lpstr>Презентация PowerPoint</vt:lpstr>
      <vt:lpstr>Районные краеведческие чтения на базе нашего школьного музея</vt:lpstr>
      <vt:lpstr>Встреча с блокадницей Ленинграда Ясниковой Лилией Владимировной. январь 2021 г. </vt:lpstr>
      <vt:lpstr>Исследовательские работы</vt:lpstr>
      <vt:lpstr>Презентация PowerPoint</vt:lpstr>
      <vt:lpstr>Презентация PowerPoint</vt:lpstr>
      <vt:lpstr>Конец. Спасибо за внимание.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домашний</cp:lastModifiedBy>
  <cp:revision>36</cp:revision>
  <dcterms:created xsi:type="dcterms:W3CDTF">2014-08-21T16:01:46Z</dcterms:created>
  <dcterms:modified xsi:type="dcterms:W3CDTF">2021-09-06T17:10:05Z</dcterms:modified>
</cp:coreProperties>
</file>